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92" r:id="rId3"/>
    <p:sldId id="310" r:id="rId4"/>
    <p:sldId id="296" r:id="rId5"/>
    <p:sldId id="293" r:id="rId6"/>
    <p:sldId id="307" r:id="rId7"/>
    <p:sldId id="308" r:id="rId8"/>
    <p:sldId id="314" r:id="rId9"/>
    <p:sldId id="306" r:id="rId10"/>
    <p:sldId id="313" r:id="rId11"/>
    <p:sldId id="309" r:id="rId12"/>
    <p:sldId id="316" r:id="rId13"/>
    <p:sldId id="322" r:id="rId14"/>
    <p:sldId id="319" r:id="rId15"/>
    <p:sldId id="317" r:id="rId16"/>
    <p:sldId id="318" r:id="rId17"/>
    <p:sldId id="325" r:id="rId18"/>
    <p:sldId id="326" r:id="rId19"/>
    <p:sldId id="324" r:id="rId20"/>
    <p:sldId id="329" r:id="rId21"/>
    <p:sldId id="330" r:id="rId22"/>
    <p:sldId id="323" r:id="rId23"/>
    <p:sldId id="320" r:id="rId24"/>
    <p:sldId id="327" r:id="rId25"/>
    <p:sldId id="328" r:id="rId26"/>
    <p:sldId id="29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" initials="U" lastIdx="1" clrIdx="0">
    <p:extLst>
      <p:ext uri="{19B8F6BF-5375-455C-9EA6-DF929625EA0E}">
        <p15:presenceInfo xmlns:p15="http://schemas.microsoft.com/office/powerpoint/2012/main" userId="Usuar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8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252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6309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273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4256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029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26653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9696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6238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766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7497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107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542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129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1663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3646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6885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9542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A67DD51-F02C-4930-B0BA-ACCCE9A8E98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6B801-E92F-4B43-B712-7F4BADC776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6735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pydevelopers/pydev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1C1E216-926C-44C0-AC4C-CBBFC1F49053}"/>
              </a:ext>
            </a:extLst>
          </p:cNvPr>
          <p:cNvSpPr txBox="1"/>
          <p:nvPr/>
        </p:nvSpPr>
        <p:spPr>
          <a:xfrm>
            <a:off x="703385" y="455140"/>
            <a:ext cx="10946423" cy="58528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b="1" dirty="0"/>
              <a:t>FATEC - FACULDADE DE TECNOLOGIA DE SÃO PAULO</a:t>
            </a:r>
          </a:p>
          <a:p>
            <a:pPr algn="ctr">
              <a:lnSpc>
                <a:spcPct val="200000"/>
              </a:lnSpc>
            </a:pPr>
            <a:endParaRPr lang="pt-BR" dirty="0"/>
          </a:p>
          <a:p>
            <a:pPr algn="ctr">
              <a:lnSpc>
                <a:spcPct val="200000"/>
              </a:lnSpc>
            </a:pPr>
            <a:r>
              <a:rPr lang="pt-BR" dirty="0"/>
              <a:t>Projeto Integrador: </a:t>
            </a:r>
            <a:r>
              <a:rPr lang="pt-BR" i="1" dirty="0"/>
              <a:t>“Aplicação computacional para tomada de decisão estratégica na alocação de recursos a partir do Gráfico de </a:t>
            </a:r>
            <a:r>
              <a:rPr lang="pt-BR" i="1" dirty="0" err="1"/>
              <a:t>Gantt</a:t>
            </a:r>
            <a:r>
              <a:rPr lang="pt-BR" i="1" dirty="0"/>
              <a:t>”</a:t>
            </a:r>
            <a:r>
              <a:rPr lang="pt-BR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pt-BR" sz="2800" b="1" dirty="0"/>
              <a:t>ENTREGA 05 – 28 de junho de 2020</a:t>
            </a:r>
            <a:endParaRPr lang="pt-BR" b="1" dirty="0"/>
          </a:p>
          <a:p>
            <a:pPr algn="ctr">
              <a:lnSpc>
                <a:spcPct val="200000"/>
              </a:lnSpc>
            </a:pPr>
            <a:endParaRPr lang="pt-BR" dirty="0"/>
          </a:p>
          <a:p>
            <a:pPr algn="ctr">
              <a:lnSpc>
                <a:spcPct val="200000"/>
              </a:lnSpc>
            </a:pPr>
            <a:r>
              <a:rPr lang="pt-BR" dirty="0"/>
              <a:t>Curso: Tecnologia em Banco de Dados</a:t>
            </a:r>
          </a:p>
          <a:p>
            <a:pPr algn="ctr">
              <a:lnSpc>
                <a:spcPct val="200000"/>
              </a:lnSpc>
            </a:pPr>
            <a:r>
              <a:rPr lang="pt-BR" dirty="0"/>
              <a:t>Turma 2019.2</a:t>
            </a:r>
          </a:p>
          <a:p>
            <a:pPr algn="ctr">
              <a:lnSpc>
                <a:spcPct val="200000"/>
              </a:lnSpc>
            </a:pPr>
            <a:r>
              <a:rPr lang="pt-BR" dirty="0"/>
              <a:t>Grupo </a:t>
            </a:r>
            <a:r>
              <a:rPr lang="pt-BR" dirty="0" err="1"/>
              <a:t>Pydevs</a:t>
            </a:r>
            <a:endParaRPr lang="pt-BR" dirty="0"/>
          </a:p>
          <a:p>
            <a:pPr algn="ctr">
              <a:lnSpc>
                <a:spcPct val="200000"/>
              </a:lnSpc>
            </a:pPr>
            <a:r>
              <a:rPr lang="pt-BR" dirty="0"/>
              <a:t>Cliente: </a:t>
            </a:r>
            <a:r>
              <a:rPr lang="pt-BR" dirty="0" err="1"/>
              <a:t>NECTO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0317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637AFB98-3342-423C-A96E-67597F9E1401}"/>
              </a:ext>
            </a:extLst>
          </p:cNvPr>
          <p:cNvSpPr/>
          <p:nvPr/>
        </p:nvSpPr>
        <p:spPr>
          <a:xfrm>
            <a:off x="583681" y="165463"/>
            <a:ext cx="2960853" cy="6527074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1DF2642-BAA8-4D50-8446-7B47F0029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431" y="340387"/>
            <a:ext cx="7894236" cy="4186426"/>
          </a:xfrm>
          <a:prstGeom prst="rect">
            <a:avLst/>
          </a:prstGeom>
        </p:spPr>
      </p:pic>
      <p:sp>
        <p:nvSpPr>
          <p:cNvPr id="21" name="Retângulo 20">
            <a:extLst>
              <a:ext uri="{FF2B5EF4-FFF2-40B4-BE49-F238E27FC236}">
                <a16:creationId xmlns:a16="http://schemas.microsoft.com/office/drawing/2014/main" id="{E5D73809-11B3-47AA-9E3A-C82FB3EA82D4}"/>
              </a:ext>
            </a:extLst>
          </p:cNvPr>
          <p:cNvSpPr/>
          <p:nvPr/>
        </p:nvSpPr>
        <p:spPr>
          <a:xfrm>
            <a:off x="3552092" y="4308231"/>
            <a:ext cx="8063910" cy="2536706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C7E3A0E-F64C-425B-AF3D-914C6D19C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39" y="3289026"/>
            <a:ext cx="3312546" cy="345442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EC828F8A-D0A1-4EAF-B6C7-A65CAD988C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088" y="1354068"/>
            <a:ext cx="3886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5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2032748" y="1952030"/>
            <a:ext cx="3213186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117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1D27FCD-DDB2-4299-BB0E-133FB41A8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5" y="0"/>
            <a:ext cx="4808361" cy="685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04D7853-4761-4570-B44D-21B5EF349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056" y="0"/>
            <a:ext cx="7286625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662E9CB2-8D9C-4450-A41A-32216FAD6903}"/>
              </a:ext>
            </a:extLst>
          </p:cNvPr>
          <p:cNvSpPr/>
          <p:nvPr/>
        </p:nvSpPr>
        <p:spPr>
          <a:xfrm>
            <a:off x="4912056" y="2846895"/>
            <a:ext cx="3458946" cy="65987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34E6C96E-9F39-4CDA-893F-5559E5D863A8}"/>
              </a:ext>
            </a:extLst>
          </p:cNvPr>
          <p:cNvCxnSpPr/>
          <p:nvPr/>
        </p:nvCxnSpPr>
        <p:spPr>
          <a:xfrm flipV="1">
            <a:off x="8465270" y="1743959"/>
            <a:ext cx="461914" cy="1102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de Seta Reta 82">
            <a:extLst>
              <a:ext uri="{FF2B5EF4-FFF2-40B4-BE49-F238E27FC236}">
                <a16:creationId xmlns:a16="http://schemas.microsoft.com/office/drawing/2014/main" id="{1BDA92E3-EACE-4937-A01B-01D554C831C6}"/>
              </a:ext>
            </a:extLst>
          </p:cNvPr>
          <p:cNvCxnSpPr/>
          <p:nvPr/>
        </p:nvCxnSpPr>
        <p:spPr>
          <a:xfrm>
            <a:off x="8465270" y="3566501"/>
            <a:ext cx="537328" cy="1102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Imagem 84">
            <a:extLst>
              <a:ext uri="{FF2B5EF4-FFF2-40B4-BE49-F238E27FC236}">
                <a16:creationId xmlns:a16="http://schemas.microsoft.com/office/drawing/2014/main" id="{AC592D82-996D-477F-A1B4-8F9735F084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452" y="1449622"/>
            <a:ext cx="3312546" cy="34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432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327637" y="457200"/>
            <a:ext cx="4474315" cy="586091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784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DA93095-B198-4BDE-A3FD-2F7B11E97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245" y="1460860"/>
            <a:ext cx="6972300" cy="508635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8E480C5-8D23-4BB7-B772-2C8A352AF0B3}"/>
              </a:ext>
            </a:extLst>
          </p:cNvPr>
          <p:cNvSpPr/>
          <p:nvPr/>
        </p:nvSpPr>
        <p:spPr>
          <a:xfrm>
            <a:off x="9709608" y="2743200"/>
            <a:ext cx="1951349" cy="359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A1281D0-ADFF-49E3-9D78-990AF64FA521}"/>
              </a:ext>
            </a:extLst>
          </p:cNvPr>
          <p:cNvSpPr txBox="1"/>
          <p:nvPr/>
        </p:nvSpPr>
        <p:spPr>
          <a:xfrm>
            <a:off x="659997" y="2526707"/>
            <a:ext cx="3512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800" b="1" dirty="0"/>
              <a:t>TELA DE CADASTRO</a:t>
            </a:r>
          </a:p>
          <a:p>
            <a:pPr algn="ctr"/>
            <a:r>
              <a:rPr lang="pt-BR" b="1" dirty="0"/>
              <a:t>+</a:t>
            </a:r>
          </a:p>
          <a:p>
            <a:pPr algn="ctr"/>
            <a:r>
              <a:rPr lang="pt-BR" sz="1800" b="1" dirty="0"/>
              <a:t>FUNÇÃO EDITAR (MÉTODO)</a:t>
            </a:r>
          </a:p>
          <a:p>
            <a:pPr algn="ctr"/>
            <a:r>
              <a:rPr lang="pt-BR" b="1" dirty="0"/>
              <a:t>+</a:t>
            </a:r>
          </a:p>
          <a:p>
            <a:pPr algn="ctr"/>
            <a:r>
              <a:rPr lang="pt-BR" sz="1800" b="1" dirty="0"/>
              <a:t>FUNÇÃO REMOVER (MÉTODO)</a:t>
            </a:r>
          </a:p>
        </p:txBody>
      </p:sp>
    </p:spTree>
    <p:extLst>
      <p:ext uri="{BB962C8B-B14F-4D97-AF65-F5344CB8AC3E}">
        <p14:creationId xmlns:p14="http://schemas.microsoft.com/office/powerpoint/2010/main" val="2284956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FA30CB53-7EE7-47C6-A510-624318EEFDBA}"/>
              </a:ext>
            </a:extLst>
          </p:cNvPr>
          <p:cNvSpPr/>
          <p:nvPr/>
        </p:nvSpPr>
        <p:spPr>
          <a:xfrm>
            <a:off x="781551" y="433633"/>
            <a:ext cx="10709723" cy="591382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  <a:alpha val="50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IMPLEMENTAÇÕES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</a:rPr>
              <a:t>DESTA 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</a:rPr>
              <a:t>ENTREGA</a:t>
            </a:r>
            <a:endParaRPr lang="pt-BR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377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265194" y="359171"/>
            <a:ext cx="4748293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349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944A7EA-00CD-408E-859A-7916FD5AC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" y="988928"/>
            <a:ext cx="10982325" cy="488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215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265194" y="359171"/>
            <a:ext cx="4748293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22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265194" y="359171"/>
            <a:ext cx="4748293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2" name="Video_ApresentaçãoNovoVisual">
            <a:hlinkClick r:id="" action="ppaction://media"/>
            <a:extLst>
              <a:ext uri="{FF2B5EF4-FFF2-40B4-BE49-F238E27FC236}">
                <a16:creationId xmlns:a16="http://schemas.microsoft.com/office/drawing/2014/main" id="{E60955A1-585E-4089-87A4-8245D4695B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8022" y="1036178"/>
            <a:ext cx="9940338" cy="558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7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1C1E216-926C-44C0-AC4C-CBBFC1F49053}"/>
              </a:ext>
            </a:extLst>
          </p:cNvPr>
          <p:cNvSpPr txBox="1"/>
          <p:nvPr/>
        </p:nvSpPr>
        <p:spPr>
          <a:xfrm>
            <a:off x="2329962" y="1179786"/>
            <a:ext cx="7713311" cy="499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pt-BR" dirty="0"/>
              <a:t>1) Revisão das Entregas Passadas;</a:t>
            </a:r>
          </a:p>
          <a:p>
            <a:pPr algn="just">
              <a:lnSpc>
                <a:spcPct val="200000"/>
              </a:lnSpc>
            </a:pPr>
            <a:r>
              <a:rPr lang="pt-BR" dirty="0"/>
              <a:t>2) Novas Implementações (4):</a:t>
            </a:r>
          </a:p>
          <a:p>
            <a:pPr marL="896938" indent="-176213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/>
              <a:t>	VISUAL – Subdivisão da Tela (ainda em faixas horizontais);</a:t>
            </a:r>
          </a:p>
          <a:p>
            <a:pPr marL="896938" indent="-176213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/>
              <a:t>VISUAL – Nova Biblioteca Interativa (</a:t>
            </a:r>
            <a:r>
              <a:rPr lang="pt-BR" dirty="0" err="1"/>
              <a:t>Nebula</a:t>
            </a:r>
            <a:r>
              <a:rPr lang="pt-BR" dirty="0"/>
              <a:t>);</a:t>
            </a:r>
          </a:p>
          <a:p>
            <a:pPr marL="896938" indent="-176213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/>
              <a:t>	</a:t>
            </a:r>
            <a:r>
              <a:rPr lang="pt-BR" dirty="0" err="1"/>
              <a:t>CONTROLLER</a:t>
            </a:r>
            <a:r>
              <a:rPr lang="pt-BR" dirty="0"/>
              <a:t> – Informações Gerenciais ;</a:t>
            </a:r>
          </a:p>
          <a:p>
            <a:pPr marL="896938" indent="-176213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/>
              <a:t>	Banco de Dados: Modelagem Conceitual e Modelo Lógico;</a:t>
            </a:r>
          </a:p>
          <a:p>
            <a:pPr marL="896938" indent="-176213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pt-BR" dirty="0"/>
          </a:p>
          <a:p>
            <a:pPr algn="just">
              <a:lnSpc>
                <a:spcPct val="200000"/>
              </a:lnSpc>
            </a:pPr>
            <a:r>
              <a:rPr lang="pt-BR" dirty="0"/>
              <a:t>3) Futuras Implementações (listadas no Backlog - GITHUB)	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A06CFF-774D-4B41-9C8A-94842BF3648C}"/>
              </a:ext>
            </a:extLst>
          </p:cNvPr>
          <p:cNvSpPr txBox="1"/>
          <p:nvPr/>
        </p:nvSpPr>
        <p:spPr>
          <a:xfrm>
            <a:off x="961654" y="2066192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b="1" dirty="0"/>
              <a:t>AGENDA: </a:t>
            </a:r>
          </a:p>
        </p:txBody>
      </p:sp>
    </p:spTree>
    <p:extLst>
      <p:ext uri="{BB962C8B-B14F-4D97-AF65-F5344CB8AC3E}">
        <p14:creationId xmlns:p14="http://schemas.microsoft.com/office/powerpoint/2010/main" val="1273301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2032748" y="1952030"/>
            <a:ext cx="3213186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580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E49B8DA-8562-4491-AE3D-D55F54D76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03" y="0"/>
            <a:ext cx="10585793" cy="6858000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CA8BDE2D-FE3C-4D86-A616-86A63CA4A79C}"/>
              </a:ext>
            </a:extLst>
          </p:cNvPr>
          <p:cNvGrpSpPr/>
          <p:nvPr/>
        </p:nvGrpSpPr>
        <p:grpSpPr>
          <a:xfrm>
            <a:off x="7491660" y="2456177"/>
            <a:ext cx="11390145" cy="6382052"/>
            <a:chOff x="591239" y="165463"/>
            <a:chExt cx="11390145" cy="6382052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A15C0E46-CAE3-4D65-836A-B23DA4265A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9" t="-200" r="65813" b="41931"/>
            <a:stretch/>
          </p:blipFill>
          <p:spPr>
            <a:xfrm>
              <a:off x="591239" y="165463"/>
              <a:ext cx="3697956" cy="3803221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24EFC975-5063-4D66-9BC6-17A0D8129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0048" y="1108119"/>
              <a:ext cx="228277" cy="280962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145511FB-5FCC-427D-A9A7-476F07E88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2112" y="1727244"/>
              <a:ext cx="228277" cy="280962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35944FEE-1536-44DC-A6FB-336E3E539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952" y="2046419"/>
              <a:ext cx="228277" cy="280962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90411EF1-9FB7-4527-AA7B-8C69BE21E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951" y="2669900"/>
              <a:ext cx="228277" cy="280962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84837EC0-AEE1-4CF8-AE07-017E3509B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951" y="3008063"/>
              <a:ext cx="228277" cy="280962"/>
            </a:xfrm>
            <a:prstGeom prst="rect">
              <a:avLst/>
            </a:prstGeom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BAA7592C-3C96-4B15-B9A2-FB3972A1EAA3}"/>
                </a:ext>
              </a:extLst>
            </p:cNvPr>
            <p:cNvSpPr txBox="1"/>
            <p:nvPr/>
          </p:nvSpPr>
          <p:spPr>
            <a:xfrm>
              <a:off x="3651780" y="6347460"/>
              <a:ext cx="8329604" cy="200055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month</a:t>
              </a:r>
              <a:r>
                <a:rPr lang="pt-BR" sz="700"/>
                <a:t>: </a:t>
              </a:r>
              <a:r>
                <a:rPr lang="pt-BR" sz="700" err="1"/>
                <a:t>April</a:t>
              </a:r>
              <a:r>
                <a:rPr lang="pt-BR" sz="700"/>
                <a:t>/2020:  960h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01B7B1E2-5135-43DF-85AB-8AFA624234BA}"/>
                </a:ext>
              </a:extLst>
            </p:cNvPr>
            <p:cNvSpPr txBox="1"/>
            <p:nvPr/>
          </p:nvSpPr>
          <p:spPr>
            <a:xfrm>
              <a:off x="3645430" y="6102410"/>
              <a:ext cx="2725094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1st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400h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2EF19A74-48C9-416F-9BCE-7D1FD0466691}"/>
                </a:ext>
              </a:extLst>
            </p:cNvPr>
            <p:cNvSpPr txBox="1"/>
            <p:nvPr/>
          </p:nvSpPr>
          <p:spPr>
            <a:xfrm>
              <a:off x="6390208" y="6102410"/>
              <a:ext cx="3206115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00B0F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2st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200h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A58B3301-C814-4F85-BB89-EABA9F64B0C9}"/>
                </a:ext>
              </a:extLst>
            </p:cNvPr>
            <p:cNvSpPr txBox="1"/>
            <p:nvPr/>
          </p:nvSpPr>
          <p:spPr>
            <a:xfrm>
              <a:off x="9611564" y="6102409"/>
              <a:ext cx="2263612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3st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300h</a:t>
              </a:r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D2E0975B-B980-4428-8639-0294E1974032}"/>
                </a:ext>
              </a:extLst>
            </p:cNvPr>
            <p:cNvSpPr/>
            <p:nvPr/>
          </p:nvSpPr>
          <p:spPr>
            <a:xfrm>
              <a:off x="2553539" y="1727244"/>
              <a:ext cx="314325" cy="28096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9DC3C769-ED5A-424F-8046-B9B64E6F795E}"/>
                </a:ext>
              </a:extLst>
            </p:cNvPr>
            <p:cNvSpPr/>
            <p:nvPr/>
          </p:nvSpPr>
          <p:spPr>
            <a:xfrm>
              <a:off x="2553539" y="1108119"/>
              <a:ext cx="314325" cy="280962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FA77E5C-9271-4AF0-AB03-00078031BAE1}"/>
                </a:ext>
              </a:extLst>
            </p:cNvPr>
            <p:cNvSpPr/>
            <p:nvPr/>
          </p:nvSpPr>
          <p:spPr>
            <a:xfrm>
              <a:off x="2553539" y="2669900"/>
              <a:ext cx="314325" cy="280962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3E4C620D-67E3-409F-A81D-FBAB1070040D}"/>
                </a:ext>
              </a:extLst>
            </p:cNvPr>
            <p:cNvSpPr/>
            <p:nvPr/>
          </p:nvSpPr>
          <p:spPr>
            <a:xfrm>
              <a:off x="2553539" y="3008063"/>
              <a:ext cx="314325" cy="280962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989DE8B8-B119-4531-B593-B9317096EF3F}"/>
                </a:ext>
              </a:extLst>
            </p:cNvPr>
            <p:cNvSpPr/>
            <p:nvPr/>
          </p:nvSpPr>
          <p:spPr>
            <a:xfrm>
              <a:off x="2553539" y="2046419"/>
              <a:ext cx="314325" cy="280962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FE4FA87B-E810-48CD-8A0F-39EF373B3388}"/>
              </a:ext>
            </a:extLst>
          </p:cNvPr>
          <p:cNvCxnSpPr>
            <a:cxnSpLocks/>
          </p:cNvCxnSpPr>
          <p:nvPr/>
        </p:nvCxnSpPr>
        <p:spPr>
          <a:xfrm>
            <a:off x="6095999" y="2375555"/>
            <a:ext cx="1395661" cy="806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06A619C4-C085-466C-9AB8-173696AA37FF}"/>
              </a:ext>
            </a:extLst>
          </p:cNvPr>
          <p:cNvCxnSpPr/>
          <p:nvPr/>
        </p:nvCxnSpPr>
        <p:spPr>
          <a:xfrm flipV="1">
            <a:off x="6636470" y="6259398"/>
            <a:ext cx="855190" cy="3016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174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228300" y="5221317"/>
            <a:ext cx="4748293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669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84BA67B6-01CE-4509-BE28-32B2836BBAA3}"/>
              </a:ext>
            </a:extLst>
          </p:cNvPr>
          <p:cNvSpPr txBox="1"/>
          <p:nvPr/>
        </p:nvSpPr>
        <p:spPr>
          <a:xfrm>
            <a:off x="3545462" y="439849"/>
            <a:ext cx="5101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800" b="1" dirty="0"/>
              <a:t>Diagrama: Modelagem do Banco de Dados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0FC9DE9-4093-4914-944D-862C81A5F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827806"/>
            <a:ext cx="9509700" cy="559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238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A04F379-EACC-4C50-91A9-CD0B7A67C61F}"/>
              </a:ext>
            </a:extLst>
          </p:cNvPr>
          <p:cNvSpPr/>
          <p:nvPr/>
        </p:nvSpPr>
        <p:spPr>
          <a:xfrm>
            <a:off x="1228300" y="5221317"/>
            <a:ext cx="4748293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2501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65E3FA6-86BD-4393-AA8C-C7204EA84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10" y="1428018"/>
            <a:ext cx="11987980" cy="336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858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8576CC3-2838-4240-8C17-78E64F2DAF0B}"/>
              </a:ext>
            </a:extLst>
          </p:cNvPr>
          <p:cNvSpPr/>
          <p:nvPr/>
        </p:nvSpPr>
        <p:spPr>
          <a:xfrm>
            <a:off x="591239" y="178526"/>
            <a:ext cx="11028106" cy="6527074"/>
          </a:xfrm>
          <a:prstGeom prst="rect">
            <a:avLst/>
          </a:prstGeom>
          <a:solidFill>
            <a:srgbClr val="4B866D">
              <a:alpha val="90000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u="sng" dirty="0">
                <a:solidFill>
                  <a:schemeClr val="bg1"/>
                </a:solidFill>
              </a:rPr>
              <a:t>Repositório </a:t>
            </a:r>
            <a:r>
              <a:rPr lang="pt-BR" sz="2800" b="1" u="sng" dirty="0" err="1">
                <a:solidFill>
                  <a:schemeClr val="bg1"/>
                </a:solidFill>
              </a:rPr>
              <a:t>Github</a:t>
            </a:r>
            <a:r>
              <a:rPr lang="pt-BR" sz="2800" b="1" dirty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pt-BR" sz="2800" b="1" dirty="0">
                <a:hlinkClick r:id="rId4"/>
              </a:rPr>
              <a:t>https://github.com/pydevelopers/pydevs</a:t>
            </a:r>
            <a:endParaRPr lang="pt-BR" sz="2800" b="1" dirty="0">
              <a:solidFill>
                <a:schemeClr val="bg1"/>
              </a:solidFill>
            </a:endParaRPr>
          </a:p>
          <a:p>
            <a:pPr algn="ctr"/>
            <a:endParaRPr lang="pt-BR" sz="2800" b="1" dirty="0">
              <a:solidFill>
                <a:schemeClr val="bg1"/>
              </a:solidFill>
            </a:endParaRPr>
          </a:p>
          <a:p>
            <a:pPr algn="ctr"/>
            <a:r>
              <a:rPr lang="pt-BR" sz="2800" b="1" u="sng" dirty="0">
                <a:solidFill>
                  <a:schemeClr val="bg1"/>
                </a:solidFill>
              </a:rPr>
              <a:t>Equipe </a:t>
            </a:r>
            <a:r>
              <a:rPr lang="pt-BR" sz="2800" b="1" u="sng" dirty="0" err="1">
                <a:solidFill>
                  <a:schemeClr val="bg1"/>
                </a:solidFill>
              </a:rPr>
              <a:t>Pydevs</a:t>
            </a:r>
            <a:endParaRPr lang="pt-BR" sz="2800" b="1" u="sng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Caroline Paz (</a:t>
            </a:r>
            <a:r>
              <a:rPr lang="pt-BR" sz="2000" b="1" dirty="0" err="1">
                <a:solidFill>
                  <a:schemeClr val="bg1"/>
                </a:solidFill>
              </a:rPr>
              <a:t>dev</a:t>
            </a:r>
            <a:r>
              <a:rPr lang="pt-BR" sz="2000" b="1" dirty="0">
                <a:solidFill>
                  <a:schemeClr val="bg1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Denise de Oliveira (</a:t>
            </a:r>
            <a:r>
              <a:rPr lang="pt-BR" sz="2000" b="1" dirty="0" err="1">
                <a:solidFill>
                  <a:schemeClr val="bg1"/>
                </a:solidFill>
              </a:rPr>
              <a:t>sm</a:t>
            </a:r>
            <a:r>
              <a:rPr lang="pt-BR" sz="2000" b="1" dirty="0">
                <a:solidFill>
                  <a:schemeClr val="bg1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Fabio Odaguiri LL.M.  (</a:t>
            </a:r>
            <a:r>
              <a:rPr lang="pt-BR" sz="2000" b="1" dirty="0" err="1">
                <a:solidFill>
                  <a:schemeClr val="bg1"/>
                </a:solidFill>
              </a:rPr>
              <a:t>po</a:t>
            </a:r>
            <a:r>
              <a:rPr lang="pt-BR" sz="2000" b="1" dirty="0">
                <a:solidFill>
                  <a:schemeClr val="bg1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pt-BR" sz="2000" b="1" dirty="0">
                <a:solidFill>
                  <a:schemeClr val="bg1"/>
                </a:solidFill>
              </a:rPr>
              <a:t>Wilson Amore (</a:t>
            </a:r>
            <a:r>
              <a:rPr lang="pt-BR" sz="2000" b="1" dirty="0" err="1">
                <a:solidFill>
                  <a:schemeClr val="bg1"/>
                </a:solidFill>
              </a:rPr>
              <a:t>dev</a:t>
            </a:r>
            <a:r>
              <a:rPr lang="pt-BR" sz="2000" b="1" dirty="0">
                <a:solidFill>
                  <a:schemeClr val="bg1"/>
                </a:solidFill>
              </a:rPr>
              <a:t>)</a:t>
            </a:r>
          </a:p>
          <a:p>
            <a:pPr algn="ctr"/>
            <a:endParaRPr lang="pt-BR" sz="28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pt-BR" sz="1400" b="1" dirty="0">
                <a:solidFill>
                  <a:schemeClr val="bg1"/>
                </a:solidFill>
              </a:rPr>
              <a:t>Feedback: </a:t>
            </a:r>
          </a:p>
          <a:p>
            <a:pPr algn="ctr">
              <a:lnSpc>
                <a:spcPct val="150000"/>
              </a:lnSpc>
            </a:pPr>
            <a:r>
              <a:rPr lang="pt-BR" sz="1100" b="1" dirty="0">
                <a:solidFill>
                  <a:schemeClr val="bg1"/>
                </a:solidFill>
              </a:rPr>
              <a:t>Fabio Odaguiri LL.M.</a:t>
            </a:r>
          </a:p>
          <a:p>
            <a:pPr algn="ctr">
              <a:lnSpc>
                <a:spcPct val="150000"/>
              </a:lnSpc>
            </a:pPr>
            <a:r>
              <a:rPr lang="pt-BR" sz="1100" b="1" dirty="0" err="1">
                <a:solidFill>
                  <a:schemeClr val="bg1"/>
                </a:solidFill>
              </a:rPr>
              <a:t>Product</a:t>
            </a:r>
            <a:r>
              <a:rPr lang="pt-BR" sz="1100" b="1" dirty="0">
                <a:solidFill>
                  <a:schemeClr val="bg1"/>
                </a:solidFill>
              </a:rPr>
              <a:t> </a:t>
            </a:r>
            <a:r>
              <a:rPr lang="pt-BR" sz="1100" b="1" dirty="0" err="1">
                <a:solidFill>
                  <a:schemeClr val="bg1"/>
                </a:solidFill>
              </a:rPr>
              <a:t>Owner</a:t>
            </a:r>
            <a:r>
              <a:rPr lang="pt-BR" sz="1100" b="1" dirty="0">
                <a:solidFill>
                  <a:schemeClr val="bg1"/>
                </a:solidFill>
              </a:rPr>
              <a:t> </a:t>
            </a:r>
            <a:r>
              <a:rPr lang="pt-BR" sz="1100" b="1" dirty="0" err="1">
                <a:solidFill>
                  <a:schemeClr val="bg1"/>
                </a:solidFill>
              </a:rPr>
              <a:t>Pydevs</a:t>
            </a:r>
            <a:endParaRPr lang="pt-BR" sz="11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pt-BR" sz="1100" b="1" dirty="0">
                <a:solidFill>
                  <a:schemeClr val="bg1"/>
                </a:solidFill>
              </a:rPr>
              <a:t>Slack: “</a:t>
            </a:r>
            <a:r>
              <a:rPr lang="pt-BR" sz="1100" b="1" dirty="0"/>
              <a:t>pydevs-fatec.slack.com”</a:t>
            </a:r>
            <a:endParaRPr lang="pt-BR" sz="11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pt-BR" sz="1100" b="1" dirty="0" err="1">
                <a:solidFill>
                  <a:schemeClr val="bg1"/>
                </a:solidFill>
              </a:rPr>
              <a:t>Whatsapp</a:t>
            </a:r>
            <a:r>
              <a:rPr lang="pt-BR" sz="1100" b="1" dirty="0">
                <a:solidFill>
                  <a:schemeClr val="bg1"/>
                </a:solidFill>
              </a:rPr>
              <a:t>: (11) 9 4109-3720</a:t>
            </a:r>
          </a:p>
          <a:p>
            <a:pPr algn="ctr">
              <a:lnSpc>
                <a:spcPct val="150000"/>
              </a:lnSpc>
            </a:pPr>
            <a:r>
              <a:rPr lang="pt-BR" sz="1100" b="1" dirty="0">
                <a:solidFill>
                  <a:schemeClr val="bg1"/>
                </a:solidFill>
              </a:rPr>
              <a:t>fabio.odaguiri@fatec.sp.gov.br</a:t>
            </a:r>
          </a:p>
        </p:txBody>
      </p:sp>
    </p:spTree>
    <p:extLst>
      <p:ext uri="{BB962C8B-B14F-4D97-AF65-F5344CB8AC3E}">
        <p14:creationId xmlns:p14="http://schemas.microsoft.com/office/powerpoint/2010/main" val="70095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41C1E216-926C-44C0-AC4C-CBBFC1F49053}"/>
              </a:ext>
            </a:extLst>
          </p:cNvPr>
          <p:cNvSpPr txBox="1"/>
          <p:nvPr/>
        </p:nvSpPr>
        <p:spPr>
          <a:xfrm>
            <a:off x="1075592" y="1732795"/>
            <a:ext cx="10040815" cy="3239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3600" b="1" dirty="0"/>
              <a:t>Tela Idealizada: “DASHBOARD”</a:t>
            </a:r>
          </a:p>
          <a:p>
            <a:pPr algn="ctr">
              <a:lnSpc>
                <a:spcPct val="200000"/>
              </a:lnSpc>
            </a:pPr>
            <a:r>
              <a:rPr lang="pt-BR" sz="3600" b="1" dirty="0"/>
              <a:t>Entrega 01 – 18 de março de 2020</a:t>
            </a:r>
          </a:p>
          <a:p>
            <a:pPr algn="ctr">
              <a:lnSpc>
                <a:spcPct val="200000"/>
              </a:lnSpc>
            </a:pPr>
            <a:r>
              <a:rPr lang="pt-BR" sz="3600" b="1" dirty="0"/>
              <a:t> (</a:t>
            </a:r>
            <a:r>
              <a:rPr lang="pt-BR" sz="3600" b="1" dirty="0" err="1"/>
              <a:t>MOCK-UP</a:t>
            </a:r>
            <a:r>
              <a:rPr lang="pt-BR" sz="3600" b="1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3056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322DDD1D-7EFD-4714-AFD5-D0E54103342F}"/>
              </a:ext>
            </a:extLst>
          </p:cNvPr>
          <p:cNvSpPr/>
          <p:nvPr/>
        </p:nvSpPr>
        <p:spPr>
          <a:xfrm>
            <a:off x="591238" y="204847"/>
            <a:ext cx="2967496" cy="3084178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01: Alocação de horas por Recurso.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F71EEB2-3B0F-4235-AA5A-E7DFAAC8FC08}"/>
              </a:ext>
            </a:extLst>
          </p:cNvPr>
          <p:cNvSpPr/>
          <p:nvPr/>
        </p:nvSpPr>
        <p:spPr>
          <a:xfrm>
            <a:off x="3645429" y="247829"/>
            <a:ext cx="7955331" cy="3998856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02: Projetos e tarefas na linha do tempo e suas interdependências.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47E20D5-C2CF-482E-BE11-D04C51635781}"/>
              </a:ext>
            </a:extLst>
          </p:cNvPr>
          <p:cNvSpPr/>
          <p:nvPr/>
        </p:nvSpPr>
        <p:spPr>
          <a:xfrm>
            <a:off x="591239" y="3346226"/>
            <a:ext cx="2960853" cy="3346311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03: Horas por Projetos e Tarefas;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713288D-1420-496E-9E80-FA7A52FDBD71}"/>
              </a:ext>
            </a:extLst>
          </p:cNvPr>
          <p:cNvSpPr/>
          <p:nvPr/>
        </p:nvSpPr>
        <p:spPr>
          <a:xfrm>
            <a:off x="3651779" y="4240905"/>
            <a:ext cx="7948981" cy="2370909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04: Horas por dia, por semana, por mês</a:t>
            </a:r>
          </a:p>
        </p:txBody>
      </p:sp>
    </p:spTree>
    <p:extLst>
      <p:ext uri="{BB962C8B-B14F-4D97-AF65-F5344CB8AC3E}">
        <p14:creationId xmlns:p14="http://schemas.microsoft.com/office/powerpoint/2010/main" val="385051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CD868C2E-14CC-4DC0-9FFB-A38B0C5E35F0}"/>
              </a:ext>
            </a:extLst>
          </p:cNvPr>
          <p:cNvGrpSpPr/>
          <p:nvPr/>
        </p:nvGrpSpPr>
        <p:grpSpPr>
          <a:xfrm>
            <a:off x="591239" y="165463"/>
            <a:ext cx="11390145" cy="6527074"/>
            <a:chOff x="591239" y="165463"/>
            <a:chExt cx="11390145" cy="6527074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784AC532-1A3D-49C9-A7D5-44B2DBFE3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1239" y="165463"/>
              <a:ext cx="11009522" cy="652707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D1EB5CDE-F835-428F-96BB-8C9FF7BE7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0048" y="1108119"/>
              <a:ext cx="228277" cy="280962"/>
            </a:xfrm>
            <a:prstGeom prst="rect">
              <a:avLst/>
            </a:prstGeom>
          </p:spPr>
        </p:pic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1A6FAAA8-4836-4428-A31B-AD7047132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2112" y="1727244"/>
              <a:ext cx="228277" cy="280962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A6A49C66-8420-4B8B-A28A-EF022D53B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1952" y="2046419"/>
              <a:ext cx="228277" cy="280962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C403DBB-D526-4388-9B9D-FCE511675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1951" y="2669900"/>
              <a:ext cx="228277" cy="280962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DF31752B-099B-4B64-B396-95083AACC3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1951" y="3008063"/>
              <a:ext cx="228277" cy="280962"/>
            </a:xfrm>
            <a:prstGeom prst="rect">
              <a:avLst/>
            </a:prstGeom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BC035BD8-0E4A-4BB4-B124-B7D330D4BF5E}"/>
                </a:ext>
              </a:extLst>
            </p:cNvPr>
            <p:cNvSpPr txBox="1"/>
            <p:nvPr/>
          </p:nvSpPr>
          <p:spPr>
            <a:xfrm>
              <a:off x="3651780" y="6347460"/>
              <a:ext cx="8329604" cy="200055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month</a:t>
              </a:r>
              <a:r>
                <a:rPr lang="pt-BR" sz="700"/>
                <a:t>: </a:t>
              </a:r>
              <a:r>
                <a:rPr lang="pt-BR" sz="700" err="1"/>
                <a:t>April</a:t>
              </a:r>
              <a:r>
                <a:rPr lang="pt-BR" sz="700"/>
                <a:t>/2020:  960h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5283BAB8-D215-49D7-A391-80A9FA163DBF}"/>
                </a:ext>
              </a:extLst>
            </p:cNvPr>
            <p:cNvSpPr txBox="1"/>
            <p:nvPr/>
          </p:nvSpPr>
          <p:spPr>
            <a:xfrm>
              <a:off x="3645430" y="6102410"/>
              <a:ext cx="2725094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1st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400h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C04505C0-C89A-4A00-B9D7-3FFB8DE27250}"/>
                </a:ext>
              </a:extLst>
            </p:cNvPr>
            <p:cNvSpPr txBox="1"/>
            <p:nvPr/>
          </p:nvSpPr>
          <p:spPr>
            <a:xfrm>
              <a:off x="6390208" y="6102410"/>
              <a:ext cx="3206115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00B0F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2st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200h</a:t>
              </a: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3EAD0537-4652-4011-9719-AF1FC3419C48}"/>
                </a:ext>
              </a:extLst>
            </p:cNvPr>
            <p:cNvSpPr txBox="1"/>
            <p:nvPr/>
          </p:nvSpPr>
          <p:spPr>
            <a:xfrm>
              <a:off x="9611564" y="6102409"/>
              <a:ext cx="2263612" cy="200055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700"/>
                <a:t>Hours </a:t>
              </a:r>
              <a:r>
                <a:rPr lang="pt-BR" sz="700" err="1"/>
                <a:t>within</a:t>
              </a:r>
              <a:r>
                <a:rPr lang="pt-BR" sz="700"/>
                <a:t> a </a:t>
              </a:r>
              <a:r>
                <a:rPr lang="pt-BR" sz="700" err="1"/>
                <a:t>week</a:t>
              </a:r>
              <a:r>
                <a:rPr lang="pt-BR" sz="700"/>
                <a:t>: 3st </a:t>
              </a:r>
              <a:r>
                <a:rPr lang="pt-BR" sz="700" err="1"/>
                <a:t>week</a:t>
              </a:r>
              <a:r>
                <a:rPr lang="pt-BR" sz="700"/>
                <a:t> </a:t>
              </a:r>
              <a:r>
                <a:rPr lang="pt-BR" sz="700" err="1"/>
                <a:t>of</a:t>
              </a:r>
              <a:r>
                <a:rPr lang="pt-BR" sz="700"/>
                <a:t> </a:t>
              </a:r>
              <a:r>
                <a:rPr lang="pt-BR" sz="700" err="1"/>
                <a:t>April</a:t>
              </a:r>
              <a:r>
                <a:rPr lang="pt-BR" sz="700"/>
                <a:t>/2020: 300h</a:t>
              </a:r>
            </a:p>
          </p:txBody>
        </p:sp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7295FB39-B38E-48F7-98CF-9B992EB23570}"/>
                </a:ext>
              </a:extLst>
            </p:cNvPr>
            <p:cNvSpPr/>
            <p:nvPr/>
          </p:nvSpPr>
          <p:spPr>
            <a:xfrm>
              <a:off x="2553539" y="1727244"/>
              <a:ext cx="314325" cy="28096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971826EC-FCEA-4FD7-A5D8-E37EA7131D47}"/>
                </a:ext>
              </a:extLst>
            </p:cNvPr>
            <p:cNvSpPr/>
            <p:nvPr/>
          </p:nvSpPr>
          <p:spPr>
            <a:xfrm>
              <a:off x="2553539" y="1108119"/>
              <a:ext cx="314325" cy="280962"/>
            </a:xfrm>
            <a:prstGeom prst="rect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3C1D4E7B-9F0B-4AF2-AC8F-428E3FAC2913}"/>
                </a:ext>
              </a:extLst>
            </p:cNvPr>
            <p:cNvSpPr/>
            <p:nvPr/>
          </p:nvSpPr>
          <p:spPr>
            <a:xfrm>
              <a:off x="2553539" y="2669900"/>
              <a:ext cx="314325" cy="280962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CAFA4B88-0F5B-4C95-9509-E40F97870E80}"/>
                </a:ext>
              </a:extLst>
            </p:cNvPr>
            <p:cNvSpPr/>
            <p:nvPr/>
          </p:nvSpPr>
          <p:spPr>
            <a:xfrm>
              <a:off x="2553539" y="3008063"/>
              <a:ext cx="314325" cy="280962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A2404FC3-E3F9-41C2-875F-848E93235A99}"/>
                </a:ext>
              </a:extLst>
            </p:cNvPr>
            <p:cNvSpPr/>
            <p:nvPr/>
          </p:nvSpPr>
          <p:spPr>
            <a:xfrm>
              <a:off x="2553539" y="2046419"/>
              <a:ext cx="314325" cy="280962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60134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FA30CB53-7EE7-47C6-A510-624318EEFDBA}"/>
              </a:ext>
            </a:extLst>
          </p:cNvPr>
          <p:cNvSpPr/>
          <p:nvPr/>
        </p:nvSpPr>
        <p:spPr>
          <a:xfrm>
            <a:off x="606481" y="139374"/>
            <a:ext cx="11009521" cy="644470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  <a:alpha val="50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0" dirty="0">
                <a:solidFill>
                  <a:schemeClr val="bg1"/>
                </a:solidFill>
              </a:rPr>
              <a:t>IMPLEMENTAÇÕES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</a:rPr>
              <a:t>PASSADAS</a:t>
            </a:r>
            <a:endParaRPr lang="pt-BR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861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E472F69E-099A-4EBB-88C7-83D535591361}"/>
              </a:ext>
            </a:extLst>
          </p:cNvPr>
          <p:cNvSpPr txBox="1"/>
          <p:nvPr/>
        </p:nvSpPr>
        <p:spPr>
          <a:xfrm>
            <a:off x="1476730" y="685799"/>
            <a:ext cx="4325223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b="1" dirty="0"/>
              <a:t>VISUAL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CONTROLLER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 err="1"/>
              <a:t>MODEL</a:t>
            </a:r>
            <a:endParaRPr lang="pt-BR" sz="3600" b="1" dirty="0"/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|</a:t>
            </a:r>
          </a:p>
          <a:p>
            <a:pPr algn="ctr"/>
            <a:r>
              <a:rPr lang="pt-BR" sz="3600" b="1" dirty="0"/>
              <a:t>BANCO DE DADOS</a:t>
            </a:r>
            <a:endParaRPr lang="pt-BR" sz="2400" b="1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1A65037-968C-4A1E-ACC5-995E60EE764B}"/>
              </a:ext>
            </a:extLst>
          </p:cNvPr>
          <p:cNvSpPr txBox="1"/>
          <p:nvPr/>
        </p:nvSpPr>
        <p:spPr>
          <a:xfrm>
            <a:off x="7877908" y="2751992"/>
            <a:ext cx="30604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Camadas da Aplicação</a:t>
            </a:r>
          </a:p>
          <a:p>
            <a:endParaRPr lang="pt-BR" dirty="0">
              <a:solidFill>
                <a:srgbClr val="00B0F0"/>
              </a:solidFill>
            </a:endParaRPr>
          </a:p>
          <a:p>
            <a:r>
              <a:rPr lang="pt-BR" dirty="0">
                <a:solidFill>
                  <a:srgbClr val="00B0F0"/>
                </a:solidFill>
              </a:rPr>
              <a:t>(Engenharia de Software)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4AB0709-03D3-4093-96AF-AD4B0E2BE571}"/>
              </a:ext>
            </a:extLst>
          </p:cNvPr>
          <p:cNvSpPr/>
          <p:nvPr/>
        </p:nvSpPr>
        <p:spPr>
          <a:xfrm>
            <a:off x="1932229" y="351830"/>
            <a:ext cx="3213186" cy="135401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816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F71EEB2-3B0F-4235-AA5A-E7DFAAC8FC08}"/>
              </a:ext>
            </a:extLst>
          </p:cNvPr>
          <p:cNvSpPr/>
          <p:nvPr/>
        </p:nvSpPr>
        <p:spPr>
          <a:xfrm>
            <a:off x="3645429" y="247829"/>
            <a:ext cx="7955331" cy="3998856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02: Projetos e tarefas na linha do tempo e suas interdependências.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47E20D5-C2CF-482E-BE11-D04C51635781}"/>
              </a:ext>
            </a:extLst>
          </p:cNvPr>
          <p:cNvSpPr/>
          <p:nvPr/>
        </p:nvSpPr>
        <p:spPr>
          <a:xfrm>
            <a:off x="591239" y="3346226"/>
            <a:ext cx="2960853" cy="3346311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solidFill>
                  <a:schemeClr val="bg1"/>
                </a:solidFill>
              </a:rPr>
              <a:t>Quadrante 03: Horas por Projetos e Tarefas;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2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84AC532-1A3D-49C9-A7D5-44B2DBFE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39" y="165463"/>
            <a:ext cx="11009522" cy="652707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1EB5CDE-F835-428F-96BB-8C9FF7BE7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48" y="1108119"/>
            <a:ext cx="228277" cy="28096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6FAAA8-4836-4428-A31B-AD7047132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112" y="1727244"/>
            <a:ext cx="228277" cy="2809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A49C66-8420-4B8B-A28A-EF022D53B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2" y="2046419"/>
            <a:ext cx="228277" cy="28096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C403DBB-D526-4388-9B9D-FCE511675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2669900"/>
            <a:ext cx="228277" cy="280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F31752B-099B-4B64-B396-95083AACC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951" y="3008063"/>
            <a:ext cx="228277" cy="280962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035BD8-0E4A-4BB4-B124-B7D330D4BF5E}"/>
              </a:ext>
            </a:extLst>
          </p:cNvPr>
          <p:cNvSpPr txBox="1"/>
          <p:nvPr/>
        </p:nvSpPr>
        <p:spPr>
          <a:xfrm>
            <a:off x="3651780" y="6347460"/>
            <a:ext cx="8329604" cy="200055"/>
          </a:xfrm>
          <a:prstGeom prst="rect">
            <a:avLst/>
          </a:prstGeom>
          <a:solidFill>
            <a:schemeClr val="bg2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month</a:t>
            </a:r>
            <a:r>
              <a:rPr lang="pt-BR" sz="700"/>
              <a:t>: </a:t>
            </a:r>
            <a:r>
              <a:rPr lang="pt-BR" sz="700" err="1"/>
              <a:t>April</a:t>
            </a:r>
            <a:r>
              <a:rPr lang="pt-BR" sz="700"/>
              <a:t>/2020:  960h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83BAB8-D215-49D7-A391-80A9FA163DBF}"/>
              </a:ext>
            </a:extLst>
          </p:cNvPr>
          <p:cNvSpPr txBox="1"/>
          <p:nvPr/>
        </p:nvSpPr>
        <p:spPr>
          <a:xfrm>
            <a:off x="3645430" y="6102410"/>
            <a:ext cx="2725094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1st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400h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4505C0-C89A-4A00-B9D7-3FFB8DE27250}"/>
              </a:ext>
            </a:extLst>
          </p:cNvPr>
          <p:cNvSpPr txBox="1"/>
          <p:nvPr/>
        </p:nvSpPr>
        <p:spPr>
          <a:xfrm>
            <a:off x="6390208" y="6102410"/>
            <a:ext cx="3206115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2st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200h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EAD0537-4652-4011-9719-AF1FC3419C48}"/>
              </a:ext>
            </a:extLst>
          </p:cNvPr>
          <p:cNvSpPr txBox="1"/>
          <p:nvPr/>
        </p:nvSpPr>
        <p:spPr>
          <a:xfrm>
            <a:off x="9611564" y="6102409"/>
            <a:ext cx="2263612" cy="200055"/>
          </a:xfrm>
          <a:prstGeom prst="rect">
            <a:avLst/>
          </a:prstGeom>
          <a:solidFill>
            <a:schemeClr val="bg2"/>
          </a:solidFill>
          <a:ln w="190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700"/>
              <a:t>Hours </a:t>
            </a:r>
            <a:r>
              <a:rPr lang="pt-BR" sz="700" err="1"/>
              <a:t>within</a:t>
            </a:r>
            <a:r>
              <a:rPr lang="pt-BR" sz="700"/>
              <a:t> a </a:t>
            </a:r>
            <a:r>
              <a:rPr lang="pt-BR" sz="700" err="1"/>
              <a:t>week</a:t>
            </a:r>
            <a:r>
              <a:rPr lang="pt-BR" sz="700"/>
              <a:t>: 3st </a:t>
            </a:r>
            <a:r>
              <a:rPr lang="pt-BR" sz="700" err="1"/>
              <a:t>week</a:t>
            </a:r>
            <a:r>
              <a:rPr lang="pt-BR" sz="700"/>
              <a:t> </a:t>
            </a:r>
            <a:r>
              <a:rPr lang="pt-BR" sz="700" err="1"/>
              <a:t>of</a:t>
            </a:r>
            <a:r>
              <a:rPr lang="pt-BR" sz="700"/>
              <a:t> </a:t>
            </a:r>
            <a:r>
              <a:rPr lang="pt-BR" sz="700" err="1"/>
              <a:t>April</a:t>
            </a:r>
            <a:r>
              <a:rPr lang="pt-BR" sz="700"/>
              <a:t>/2020: 300h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295FB39-B38E-48F7-98CF-9B992EB23570}"/>
              </a:ext>
            </a:extLst>
          </p:cNvPr>
          <p:cNvSpPr/>
          <p:nvPr/>
        </p:nvSpPr>
        <p:spPr>
          <a:xfrm>
            <a:off x="2553539" y="1727244"/>
            <a:ext cx="314325" cy="280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71826EC-FCEA-4FD7-A5D8-E37EA7131D47}"/>
              </a:ext>
            </a:extLst>
          </p:cNvPr>
          <p:cNvSpPr/>
          <p:nvPr/>
        </p:nvSpPr>
        <p:spPr>
          <a:xfrm>
            <a:off x="2553539" y="1108119"/>
            <a:ext cx="314325" cy="28096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3C1D4E7B-9F0B-4AF2-AC8F-428E3FAC2913}"/>
              </a:ext>
            </a:extLst>
          </p:cNvPr>
          <p:cNvSpPr/>
          <p:nvPr/>
        </p:nvSpPr>
        <p:spPr>
          <a:xfrm>
            <a:off x="2553539" y="2669900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CAFA4B88-0F5B-4C95-9509-E40F97870E80}"/>
              </a:ext>
            </a:extLst>
          </p:cNvPr>
          <p:cNvSpPr/>
          <p:nvPr/>
        </p:nvSpPr>
        <p:spPr>
          <a:xfrm>
            <a:off x="2553539" y="3008063"/>
            <a:ext cx="314325" cy="28096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A2404FC3-E3F9-41C2-875F-848E93235A99}"/>
              </a:ext>
            </a:extLst>
          </p:cNvPr>
          <p:cNvSpPr/>
          <p:nvPr/>
        </p:nvSpPr>
        <p:spPr>
          <a:xfrm>
            <a:off x="2553539" y="2046419"/>
            <a:ext cx="314325" cy="28096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637AFB98-3342-423C-A96E-67597F9E1401}"/>
              </a:ext>
            </a:extLst>
          </p:cNvPr>
          <p:cNvSpPr/>
          <p:nvPr/>
        </p:nvSpPr>
        <p:spPr>
          <a:xfrm>
            <a:off x="583681" y="165463"/>
            <a:ext cx="2960853" cy="6527074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1DF2642-BAA8-4D50-8446-7B47F0029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431" y="340387"/>
            <a:ext cx="7894236" cy="4186426"/>
          </a:xfrm>
          <a:prstGeom prst="rect">
            <a:avLst/>
          </a:prstGeom>
        </p:spPr>
      </p:pic>
      <p:sp>
        <p:nvSpPr>
          <p:cNvPr id="21" name="Retângulo 20">
            <a:extLst>
              <a:ext uri="{FF2B5EF4-FFF2-40B4-BE49-F238E27FC236}">
                <a16:creationId xmlns:a16="http://schemas.microsoft.com/office/drawing/2014/main" id="{E5D73809-11B3-47AA-9E3A-C82FB3EA82D4}"/>
              </a:ext>
            </a:extLst>
          </p:cNvPr>
          <p:cNvSpPr/>
          <p:nvPr/>
        </p:nvSpPr>
        <p:spPr>
          <a:xfrm>
            <a:off x="3552092" y="4308231"/>
            <a:ext cx="8063910" cy="2536706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000"/>
                </a:schemeClr>
              </a:gs>
              <a:gs pos="9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C7E3A0E-F64C-425B-AF3D-914C6D19CF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39" y="3289026"/>
            <a:ext cx="3312546" cy="345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732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246</TotalTime>
  <Words>927</Words>
  <Application>Microsoft Office PowerPoint</Application>
  <PresentationFormat>Widescreen</PresentationFormat>
  <Paragraphs>206</Paragraphs>
  <Slides>26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3</vt:lpstr>
      <vt:lpstr>Íon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Usuario</dc:creator>
  <cp:lastModifiedBy>FABIO ODAGUIRI</cp:lastModifiedBy>
  <cp:revision>19</cp:revision>
  <dcterms:created xsi:type="dcterms:W3CDTF">2020-03-18T20:37:00Z</dcterms:created>
  <dcterms:modified xsi:type="dcterms:W3CDTF">2020-06-29T02:25:20Z</dcterms:modified>
</cp:coreProperties>
</file>

<file path=docProps/thumbnail.jpeg>
</file>